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61"/>
  </p:notesMasterIdLst>
  <p:sldIdLst>
    <p:sldId id="256" r:id="rId2"/>
    <p:sldId id="261" r:id="rId3"/>
    <p:sldId id="265" r:id="rId4"/>
    <p:sldId id="259" r:id="rId5"/>
    <p:sldId id="332" r:id="rId6"/>
    <p:sldId id="267" r:id="rId7"/>
    <p:sldId id="266" r:id="rId8"/>
    <p:sldId id="263" r:id="rId9"/>
    <p:sldId id="286" r:id="rId10"/>
    <p:sldId id="294" r:id="rId11"/>
    <p:sldId id="296" r:id="rId12"/>
    <p:sldId id="326" r:id="rId13"/>
    <p:sldId id="318" r:id="rId14"/>
    <p:sldId id="317" r:id="rId15"/>
    <p:sldId id="321" r:id="rId16"/>
    <p:sldId id="351" r:id="rId17"/>
    <p:sldId id="304" r:id="rId18"/>
    <p:sldId id="356" r:id="rId19"/>
    <p:sldId id="345" r:id="rId20"/>
    <p:sldId id="333" r:id="rId21"/>
    <p:sldId id="347" r:id="rId22"/>
    <p:sldId id="343" r:id="rId23"/>
    <p:sldId id="352" r:id="rId24"/>
    <p:sldId id="357" r:id="rId25"/>
    <p:sldId id="300" r:id="rId26"/>
    <p:sldId id="354" r:id="rId27"/>
    <p:sldId id="346" r:id="rId28"/>
    <p:sldId id="341" r:id="rId29"/>
    <p:sldId id="348" r:id="rId30"/>
    <p:sldId id="293" r:id="rId31"/>
    <p:sldId id="349" r:id="rId32"/>
    <p:sldId id="372" r:id="rId33"/>
    <p:sldId id="359" r:id="rId34"/>
    <p:sldId id="360" r:id="rId35"/>
    <p:sldId id="361" r:id="rId36"/>
    <p:sldId id="362" r:id="rId37"/>
    <p:sldId id="363" r:id="rId38"/>
    <p:sldId id="365" r:id="rId39"/>
    <p:sldId id="366" r:id="rId40"/>
    <p:sldId id="367" r:id="rId41"/>
    <p:sldId id="368" r:id="rId42"/>
    <p:sldId id="369" r:id="rId43"/>
    <p:sldId id="387" r:id="rId44"/>
    <p:sldId id="373" r:id="rId45"/>
    <p:sldId id="374" r:id="rId46"/>
    <p:sldId id="375" r:id="rId47"/>
    <p:sldId id="376" r:id="rId48"/>
    <p:sldId id="377" r:id="rId49"/>
    <p:sldId id="378" r:id="rId50"/>
    <p:sldId id="379" r:id="rId51"/>
    <p:sldId id="380" r:id="rId52"/>
    <p:sldId id="381" r:id="rId53"/>
    <p:sldId id="382" r:id="rId54"/>
    <p:sldId id="383" r:id="rId55"/>
    <p:sldId id="384" r:id="rId56"/>
    <p:sldId id="385" r:id="rId57"/>
    <p:sldId id="388" r:id="rId58"/>
    <p:sldId id="386" r:id="rId59"/>
    <p:sldId id="31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79C88-7A0C-435F-8D24-A6A95DAE4D2D}" type="datetimeFigureOut">
              <a:rPr lang="en-CA" smtClean="0"/>
              <a:t>2025-05-12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41DE6-C245-454D-82CB-55C3502E816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745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41DE6-C245-454D-82CB-55C3502E816C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5645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5/12/2025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27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954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5/12/2025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03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49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5/12/2025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32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5/12/2025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0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5/12/2025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017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5/12/2025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9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45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5/12/2025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437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5/12/2025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75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5/12/2025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15" r:id="rId5"/>
    <p:sldLayoutId id="2147483720" r:id="rId6"/>
    <p:sldLayoutId id="2147483716" r:id="rId7"/>
    <p:sldLayoutId id="2147483717" r:id="rId8"/>
    <p:sldLayoutId id="2147483718" r:id="rId9"/>
    <p:sldLayoutId id="2147483719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5BB74C-33FB-4335-8808-49E247F7B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25106"/>
            <a:ext cx="12192000" cy="378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A7D07-4312-2F34-ACC1-D4946E1F137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34256" y="1775575"/>
            <a:ext cx="12852971" cy="26880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MANAGING PUBLIC CONVERSATIONS</a:t>
            </a:r>
            <a:br>
              <a:rPr lang="en-US" sz="5400" dirty="0"/>
            </a:br>
            <a:r>
              <a:rPr lang="en-US" sz="5400" dirty="0"/>
              <a:t>&amp; CONTROVERSY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BCB04-AC82-61A4-B34A-71054357A02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0120" y="5145738"/>
            <a:ext cx="10268712" cy="1563286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r>
              <a:rPr lang="en-US" sz="3600" dirty="0"/>
              <a:t>Todd Pugh </a:t>
            </a:r>
          </a:p>
          <a:p>
            <a:r>
              <a:rPr lang="en-US" sz="3600" dirty="0"/>
              <a:t>Instructor, Capilano University &amp; </a:t>
            </a:r>
          </a:p>
          <a:p>
            <a:r>
              <a:rPr lang="en-US" sz="3600" dirty="0"/>
              <a:t>Executive Director, CivicInfo BC </a:t>
            </a:r>
          </a:p>
        </p:txBody>
      </p:sp>
    </p:spTree>
    <p:extLst>
      <p:ext uri="{BB962C8B-B14F-4D97-AF65-F5344CB8AC3E}">
        <p14:creationId xmlns:p14="http://schemas.microsoft.com/office/powerpoint/2010/main" val="4056292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5B908-C776-8510-8A8D-8333F960E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6;p25">
            <a:extLst>
              <a:ext uri="{FF2B5EF4-FFF2-40B4-BE49-F238E27FC236}">
                <a16:creationId xmlns:a16="http://schemas.microsoft.com/office/drawing/2014/main" id="{1073B4DC-FFB2-52D8-BB79-6C5A0965766F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" b="1521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F5371-90F5-3511-1477-025EE5AF5FD5}"/>
              </a:ext>
            </a:extLst>
          </p:cNvPr>
          <p:cNvSpPr txBox="1"/>
          <p:nvPr/>
        </p:nvSpPr>
        <p:spPr>
          <a:xfrm>
            <a:off x="7289800" y="2367171"/>
            <a:ext cx="41859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Be outstanding </a:t>
            </a:r>
          </a:p>
          <a:p>
            <a:r>
              <a:rPr lang="en-US" sz="4400" dirty="0">
                <a:solidFill>
                  <a:schemeClr val="bg1"/>
                </a:solidFill>
              </a:rPr>
              <a:t>in your field.</a:t>
            </a:r>
          </a:p>
        </p:txBody>
      </p:sp>
    </p:spTree>
    <p:extLst>
      <p:ext uri="{BB962C8B-B14F-4D97-AF65-F5344CB8AC3E}">
        <p14:creationId xmlns:p14="http://schemas.microsoft.com/office/powerpoint/2010/main" val="1749630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073620-4C89-A9E9-8DD8-365059EE5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F0F78E-9674-FD22-1BD4-1F4C9E0E6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47FC161-AD7C-99C1-1CB8-EEA6B673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4B89CD-DFEB-CBE9-C07A-59CB01CB9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805E4F-C712-A6B8-891C-970AC36FAA8F}"/>
              </a:ext>
            </a:extLst>
          </p:cNvPr>
          <p:cNvSpPr txBox="1"/>
          <p:nvPr/>
        </p:nvSpPr>
        <p:spPr>
          <a:xfrm>
            <a:off x="845356" y="2367171"/>
            <a:ext cx="440681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 mends fences better than wire.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FACEF-C10E-5392-690A-62167026C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166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92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A5241D-573A-023F-0AED-15FC9D4C1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9EAA90-C787-77A9-FA90-A606DE3BA8C5}"/>
              </a:ext>
            </a:extLst>
          </p:cNvPr>
          <p:cNvSpPr txBox="1">
            <a:spLocks/>
          </p:cNvSpPr>
          <p:nvPr/>
        </p:nvSpPr>
        <p:spPr>
          <a:xfrm>
            <a:off x="682752" y="2312815"/>
            <a:ext cx="10826496" cy="23413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436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Today, we’re going to talk about listening as one strategy to deal with weird conversations like these…</a:t>
            </a:r>
          </a:p>
        </p:txBody>
      </p:sp>
    </p:spTree>
    <p:extLst>
      <p:ext uri="{BB962C8B-B14F-4D97-AF65-F5344CB8AC3E}">
        <p14:creationId xmlns:p14="http://schemas.microsoft.com/office/powerpoint/2010/main" val="2729547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4069-EF2E-ABA9-DDC8-07FF99A40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E9317B-873F-44F8-B3C0-520A2D5C0FF7}"/>
              </a:ext>
            </a:extLst>
          </p:cNvPr>
          <p:cNvSpPr txBox="1"/>
          <p:nvPr/>
        </p:nvSpPr>
        <p:spPr>
          <a:xfrm>
            <a:off x="4865439" y="1997839"/>
            <a:ext cx="725036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“My opponent is giving away free coffee at his campaign event. 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This is vote buying! Make him stop!”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E1FEF-2FD2-36F6-4D67-D8841ADEE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4" y="0"/>
            <a:ext cx="4647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4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75F94-5848-3F27-621E-E1E14EC83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TextBox 16">
            <a:extLst>
              <a:ext uri="{FF2B5EF4-FFF2-40B4-BE49-F238E27FC236}">
                <a16:creationId xmlns:a16="http://schemas.microsoft.com/office/drawing/2014/main" id="{8CB04B16-40B9-CD22-70EF-E38E97D71311}"/>
              </a:ext>
            </a:extLst>
          </p:cNvPr>
          <p:cNvSpPr txBox="1"/>
          <p:nvPr/>
        </p:nvSpPr>
        <p:spPr>
          <a:xfrm>
            <a:off x="881154" y="2274838"/>
            <a:ext cx="48612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“Do you guys use those electronic vote counting units?  I’ve got an airplane…”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2790A-F2C9-FE66-8657-EB1E89BB4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915" y="0"/>
            <a:ext cx="5401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8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A9388D-863C-3B03-3839-22E9D4EBF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08ED73-93EB-9FD1-DB45-0989C3724818}"/>
              </a:ext>
            </a:extLst>
          </p:cNvPr>
          <p:cNvSpPr txBox="1"/>
          <p:nvPr/>
        </p:nvSpPr>
        <p:spPr>
          <a:xfrm>
            <a:off x="7178041" y="2235583"/>
            <a:ext cx="47457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“Got a minute to talk? I’m going to tell you what I think about the Mayor and Council!”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6CEE32-F4C2-F9FD-C1E6-6CED1A11E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5" y="0"/>
            <a:ext cx="67600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95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6A1BD3-0245-98E5-75D4-1B4A8CA12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1B3C291-1151-EC2A-0E4F-6EC5530C6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CA5A68-791A-BA75-2C25-B370E73DCA51}"/>
              </a:ext>
            </a:extLst>
          </p:cNvPr>
          <p:cNvSpPr txBox="1">
            <a:spLocks/>
          </p:cNvSpPr>
          <p:nvPr/>
        </p:nvSpPr>
        <p:spPr>
          <a:xfrm>
            <a:off x="647272" y="628651"/>
            <a:ext cx="11238404" cy="55666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436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We’re going to discuss tips for three types of public conversations:</a:t>
            </a:r>
          </a:p>
          <a:p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Surviving the Online Swamp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In-Person / In-Your-Face Conversations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Managing Ongoing Controversies</a:t>
            </a:r>
          </a:p>
          <a:p>
            <a:endParaRPr lang="en-US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group exercise will follow each module.</a:t>
            </a:r>
            <a:endParaRPr lang="en-US" sz="4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5126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36D5CF-5B1D-B62A-F621-EC544AFCA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FAC775D-1E52-B64B-E6A6-F94A86133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C61C7D7-DDE1-AFB2-9C9F-383CD8824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7B42BF-4A4F-50E7-88E6-F8B6A1047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1" b="128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D302CCA-F796-5F11-3648-8233AAFB3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15E29-12B0-E7CB-5F07-B1A0AC20F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206240"/>
            <a:ext cx="10268712" cy="225284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SURVIVING THE</a:t>
            </a:r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SWAMP</a:t>
            </a:r>
          </a:p>
        </p:txBody>
      </p:sp>
    </p:spTree>
    <p:extLst>
      <p:ext uri="{BB962C8B-B14F-4D97-AF65-F5344CB8AC3E}">
        <p14:creationId xmlns:p14="http://schemas.microsoft.com/office/powerpoint/2010/main" val="724127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997711-3079-663C-8166-039566CA9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CFB9A2C-5999-A7A5-C8D0-A0E615420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EB98576-0C62-D15A-139F-16163970AF36}"/>
              </a:ext>
            </a:extLst>
          </p:cNvPr>
          <p:cNvSpPr txBox="1">
            <a:spLocks/>
          </p:cNvSpPr>
          <p:nvPr/>
        </p:nvSpPr>
        <p:spPr>
          <a:xfrm>
            <a:off x="795528" y="2044558"/>
            <a:ext cx="10826496" cy="30264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436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(How to not get stuck in the swamp.)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4448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ED41E-68F8-1054-68FA-E6EA4E8AD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EC9D8F-384D-EDF7-6E46-D725499B9C1C}"/>
              </a:ext>
            </a:extLst>
          </p:cNvPr>
          <p:cNvSpPr txBox="1"/>
          <p:nvPr/>
        </p:nvSpPr>
        <p:spPr>
          <a:xfrm>
            <a:off x="6262080" y="729465"/>
            <a:ext cx="5524073" cy="519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ONLINE PREVENTION TIP #1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Have a Social Media Policy … and Stick to It!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clear, publicly posted social media policy empowers you to moderate comments or block users who violate community standards (e.g., hate speech, harassment).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6DA43-281E-B2F8-B3CE-63F841BDB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5690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15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841004-456E-050D-F270-CE65F6C0B7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83" r="3302"/>
          <a:stretch/>
        </p:blipFill>
        <p:spPr>
          <a:xfrm>
            <a:off x="0" y="0"/>
            <a:ext cx="6097526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648628-1461-A7A2-4E9D-B63F79984702}"/>
              </a:ext>
            </a:extLst>
          </p:cNvPr>
          <p:cNvSpPr txBox="1"/>
          <p:nvPr/>
        </p:nvSpPr>
        <p:spPr>
          <a:xfrm>
            <a:off x="6614918" y="2091253"/>
            <a:ext cx="50520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CA" sz="4400" dirty="0"/>
              <a:t>This is me, </a:t>
            </a:r>
            <a:r>
              <a:rPr lang="en-CA" sz="4000" dirty="0"/>
              <a:t>2017.</a:t>
            </a:r>
          </a:p>
          <a:p>
            <a:pPr lvl="1"/>
            <a:endParaRPr lang="en-CA" sz="1400" dirty="0"/>
          </a:p>
          <a:p>
            <a:pPr lvl="1"/>
            <a:r>
              <a:rPr lang="en-CA" sz="4000" dirty="0"/>
              <a:t>My hair is not photoshopped, </a:t>
            </a:r>
          </a:p>
          <a:p>
            <a:pPr lvl="1"/>
            <a:r>
              <a:rPr lang="en-CA" sz="4000" dirty="0"/>
              <a:t>but it is thin</a:t>
            </a:r>
            <a:r>
              <a:rPr lang="en-CA" sz="4400" dirty="0"/>
              <a:t>.</a:t>
            </a:r>
          </a:p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103902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79606D-A62A-808C-8640-C84971B3C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CC7C06-93BE-52BC-9A3A-23A0D66A4F83}"/>
              </a:ext>
            </a:extLst>
          </p:cNvPr>
          <p:cNvSpPr txBox="1"/>
          <p:nvPr/>
        </p:nvSpPr>
        <p:spPr>
          <a:xfrm>
            <a:off x="588318" y="1107004"/>
            <a:ext cx="5507682" cy="496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ONLINE PREVENTION TIP #2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Monitor, Don’t Patrol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aware of  online conversations in the community, but don’t feel the need to intervene in every post.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0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Monitoring helps identify emerging issues without escalating conflict.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CDDF1-CDFF-F1D7-30E3-D58C48FE9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586" y="-1"/>
            <a:ext cx="5625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08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7298F6-106B-2406-5D41-E2F5899B7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E18098-09CD-E09F-8C20-8CC4AAE35002}"/>
              </a:ext>
            </a:extLst>
          </p:cNvPr>
          <p:cNvSpPr txBox="1"/>
          <p:nvPr/>
        </p:nvSpPr>
        <p:spPr>
          <a:xfrm>
            <a:off x="6822041" y="875431"/>
            <a:ext cx="5369960" cy="489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2609850" algn="l"/>
              </a:tabLst>
            </a:pP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ONLINE PREVENTION TIP #3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2609850" algn="l"/>
              </a:tabLst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Build a Relationship First, Before 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Crisis</a:t>
            </a:r>
            <a:r>
              <a:rPr lang="en-CA" sz="2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CA" sz="2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CA" sz="2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quiet times to post helpful, neutral, or engaging content. </a:t>
            </a:r>
          </a:p>
          <a:p>
            <a:pPr>
              <a:buNone/>
            </a:pPr>
            <a:endParaRPr lang="en-CA" sz="28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CA" sz="2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Building trust and credibility with the public now helps when controversy strikes later.</a:t>
            </a: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16AA30-FA99-534B-9084-A650D1F73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32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6B998-8A3B-6B59-ED1B-566BE875F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64829C-0529-FB73-A9E4-983CF4CDFF85}"/>
              </a:ext>
            </a:extLst>
          </p:cNvPr>
          <p:cNvSpPr txBox="1"/>
          <p:nvPr/>
        </p:nvSpPr>
        <p:spPr>
          <a:xfrm>
            <a:off x="706784" y="693571"/>
            <a:ext cx="5737041" cy="5470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ONLINE PREVENTION TIP #4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Know When Not to Engage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okay to let some posts go.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a comment is aggressive, sarcastic, or clearly meant to provoke, it may be best left unanswered.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Others may take it on themselves to correct misinformation</a:t>
            </a: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E3214E-9610-0EBA-CD2B-B5820CA38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50" y="0"/>
            <a:ext cx="516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95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DB484A-893C-370B-7327-D80723FDB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9DF240-842C-0B37-2F41-95A5DFB64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" y="0"/>
            <a:ext cx="54973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9E53B8-FB7D-B66E-125B-9BA417313052}"/>
              </a:ext>
            </a:extLst>
          </p:cNvPr>
          <p:cNvSpPr txBox="1"/>
          <p:nvPr/>
        </p:nvSpPr>
        <p:spPr>
          <a:xfrm>
            <a:off x="5975189" y="463060"/>
            <a:ext cx="6031877" cy="5931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ONLINE PREVENTION TIP #5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Take Attacks Personally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Anger is rarely about you as an individual. They may be frustrated with your organization or</a:t>
            </a:r>
            <a:r>
              <a:rPr lang="en-CA" sz="28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Council.  </a:t>
            </a: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Anger can be misdirected. The issue might be provincial, federal or something completely different.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Always stay professional and don’t take it personally.</a:t>
            </a:r>
          </a:p>
        </p:txBody>
      </p:sp>
    </p:spTree>
    <p:extLst>
      <p:ext uri="{BB962C8B-B14F-4D97-AF65-F5344CB8AC3E}">
        <p14:creationId xmlns:p14="http://schemas.microsoft.com/office/powerpoint/2010/main" val="2149315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05A1FF-F62A-500A-262F-A62F73593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2788A8D-20D5-FB48-F105-5EE377A5E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1224ED-2C34-21CF-478D-27F5AB709466}"/>
              </a:ext>
            </a:extLst>
          </p:cNvPr>
          <p:cNvSpPr txBox="1">
            <a:spLocks/>
          </p:cNvSpPr>
          <p:nvPr/>
        </p:nvSpPr>
        <p:spPr>
          <a:xfrm>
            <a:off x="534255" y="2249682"/>
            <a:ext cx="11394041" cy="2214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436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</a:t>
            </a:r>
          </a:p>
          <a:p>
            <a:pPr algn="ctr"/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(What to do once you’re in the swamp.)</a:t>
            </a:r>
          </a:p>
        </p:txBody>
      </p:sp>
    </p:spTree>
    <p:extLst>
      <p:ext uri="{BB962C8B-B14F-4D97-AF65-F5344CB8AC3E}">
        <p14:creationId xmlns:p14="http://schemas.microsoft.com/office/powerpoint/2010/main" val="417159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BFF9B7-457E-8F21-B956-65A5993A8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3A97995-69E9-46DA-450C-1A374C32A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51CA224-9FD1-29D1-0BDC-E4E53A442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89A5D7-1058-BD60-0592-145C7C0F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D2EE0-D333-670A-B51E-923C838BCB20}"/>
              </a:ext>
            </a:extLst>
          </p:cNvPr>
          <p:cNvSpPr txBox="1"/>
          <p:nvPr/>
        </p:nvSpPr>
        <p:spPr>
          <a:xfrm>
            <a:off x="528572" y="799947"/>
            <a:ext cx="5670234" cy="519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ONLINE ACTION TIP #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1: 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Respond Strategically, Not Emotionally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you DO respond to a post, a</a:t>
            </a: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void getting drawn into back-and-forth arguments.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Choose your responses carefully and only engage when a correction or clarification adds real value.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ADCC1-2055-B678-335F-1A930FAF9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765" y="0"/>
            <a:ext cx="5670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18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6D8FA4-0F86-E004-616B-95A83AF22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AF8221-F042-B7F0-69E5-4C59ADDDD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2884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B0BE59-6578-3A3C-76A8-CF0682AF6BCE}"/>
              </a:ext>
            </a:extLst>
          </p:cNvPr>
          <p:cNvSpPr txBox="1"/>
          <p:nvPr/>
        </p:nvSpPr>
        <p:spPr>
          <a:xfrm>
            <a:off x="6283933" y="576523"/>
            <a:ext cx="5209501" cy="566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ONLINE ACTION TIP #2: 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Acknowledge Emotion Without Escalating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Sometimes, people want to be heard more than they want answers.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simple “We hear your concerns” can go a long way, even before the facts are introduced.</a:t>
            </a:r>
          </a:p>
        </p:txBody>
      </p:sp>
    </p:spTree>
    <p:extLst>
      <p:ext uri="{BB962C8B-B14F-4D97-AF65-F5344CB8AC3E}">
        <p14:creationId xmlns:p14="http://schemas.microsoft.com/office/powerpoint/2010/main" val="1340684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1EE465-8EF4-828E-1FA2-779A89CF3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506E315-A5F6-47E1-77A2-436B62E89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491770E-4542-76E1-439F-EE59BD17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ABD847-AEEC-BC7E-B872-5CCF8C1B4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A0B33-4870-C9BA-FF2B-C7BA40BEDD2F}"/>
              </a:ext>
            </a:extLst>
          </p:cNvPr>
          <p:cNvSpPr txBox="1"/>
          <p:nvPr/>
        </p:nvSpPr>
        <p:spPr>
          <a:xfrm>
            <a:off x="612598" y="1260947"/>
            <a:ext cx="6031877" cy="3875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ONLINE ACTION TIP #3: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“One to Many” Responses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the same misinformation is being repeated, consider a single post or infographic shared to the broader group, rather than replying to each individual user.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356D06-6596-BE0F-B8E3-660B66D8F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794" y="0"/>
            <a:ext cx="5347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76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E7771B-A736-A4A3-2B81-34392AED0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B8C25C-98DE-615D-3445-48251E4D462E}"/>
              </a:ext>
            </a:extLst>
          </p:cNvPr>
          <p:cNvSpPr txBox="1"/>
          <p:nvPr/>
        </p:nvSpPr>
        <p:spPr>
          <a:xfrm>
            <a:off x="5747657" y="660614"/>
            <a:ext cx="5964882" cy="5536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ONLINE ACTION TIP #4: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Calmly Correct Misinformation with Facts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you need to respond, focus on correcting false information with simple, factual language.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 sounding defensive.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Whenever possible, l</a:t>
            </a: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 to official sources. (Like this Fact Book.)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26B28-2E05-6C07-F1EB-6ABD38D7D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0"/>
            <a:ext cx="4896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9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B88181-97BD-C3D6-53BD-915F7CB72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DFF4B80-3E64-0B95-AA0C-C93BC8ABD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6564DA7-D00B-6F3B-D111-55A9AD93F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83C632-F77C-CF59-DFFA-EF9311D5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FBBDF-C22C-402B-C9DA-499771AD62DC}"/>
              </a:ext>
            </a:extLst>
          </p:cNvPr>
          <p:cNvSpPr txBox="1"/>
          <p:nvPr/>
        </p:nvSpPr>
        <p:spPr>
          <a:xfrm>
            <a:off x="561228" y="455581"/>
            <a:ext cx="6031877" cy="6360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ONLINE ACTION TIP #5: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Know When to Get Help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a post includes threats, legal accusations, or goes viral in a damaging way, don’t handle it alone.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Work together with the appropriate members team, your legal counsel, you Council, and others (e.g., a communications professional).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4D16B-6D36-8213-6E75-216A0A48D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2809" y="0"/>
            <a:ext cx="5183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6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25668C-58B6-C031-5784-F3FF2C38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694" y="0"/>
            <a:ext cx="59757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EA3F3A-3FA2-9465-340B-F51AD03905CA}"/>
              </a:ext>
            </a:extLst>
          </p:cNvPr>
          <p:cNvSpPr txBox="1"/>
          <p:nvPr/>
        </p:nvSpPr>
        <p:spPr>
          <a:xfrm>
            <a:off x="487680" y="994678"/>
            <a:ext cx="504952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25 years as the Executive Director of CivicInfo BC, a non-profit information agency.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18 years as a sessional instructor, Local Government Programs, Capilano University.</a:t>
            </a:r>
          </a:p>
        </p:txBody>
      </p:sp>
    </p:spTree>
    <p:extLst>
      <p:ext uri="{BB962C8B-B14F-4D97-AF65-F5344CB8AC3E}">
        <p14:creationId xmlns:p14="http://schemas.microsoft.com/office/powerpoint/2010/main" val="793095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9E9EE7-E81B-E9E6-93CD-48872041E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4E5550F-62CF-8E46-E75F-79BFCA58C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91C0AB-20E7-6393-9C58-12D94A90C8B4}"/>
              </a:ext>
            </a:extLst>
          </p:cNvPr>
          <p:cNvSpPr txBox="1">
            <a:spLocks/>
          </p:cNvSpPr>
          <p:nvPr/>
        </p:nvSpPr>
        <p:spPr>
          <a:xfrm>
            <a:off x="638176" y="1469204"/>
            <a:ext cx="10801350" cy="4819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436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small groups, discuss </a:t>
            </a:r>
            <a:r>
              <a:rPr lang="en-US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DISCOURSE</a:t>
            </a:r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you’ve experienced or witnessed.  Pick one interaction as a “case study”, and reflecting on the 10 tips you’ve just received, discuss:</a:t>
            </a:r>
          </a:p>
          <a:p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handled well?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could have been handled differently to achieve a better outcome?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any other strategies used, and did they work?</a:t>
            </a:r>
          </a:p>
          <a:p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 a scribe to take notes, and a spokesperson to speak for your group.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D9A326-CC9F-B4B9-59CE-CAF6B29BA911}"/>
              </a:ext>
            </a:extLst>
          </p:cNvPr>
          <p:cNvSpPr txBox="1"/>
          <p:nvPr/>
        </p:nvSpPr>
        <p:spPr>
          <a:xfrm>
            <a:off x="638176" y="515637"/>
            <a:ext cx="10801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GROUP EXERCISE #1 – ONLINE DISCOURSE</a:t>
            </a:r>
            <a:endParaRPr lang="en-C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94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6B9260-8353-D497-7FA9-032D83A5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449A53-853E-CEAF-8DE3-7E8CA2200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7509" y="2782961"/>
            <a:ext cx="5986033" cy="3593592"/>
          </a:xfrm>
        </p:spPr>
        <p:txBody>
          <a:bodyPr>
            <a:normAutofit fontScale="92500"/>
          </a:bodyPr>
          <a:lstStyle/>
          <a:p>
            <a:r>
              <a:rPr lang="en-US" sz="3300" dirty="0"/>
              <a:t>PREVENTION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Have a Social Media Policy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Monitor, Don't Patrol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Build Relationships Before a Crisis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Know When Not to Engage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Don't Take Attacks Personally</a:t>
            </a:r>
            <a:endParaRPr lang="en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D8FA5A-E20F-6B75-0034-2EABF782D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782961"/>
            <a:ext cx="6096000" cy="3593592"/>
          </a:xfrm>
        </p:spPr>
        <p:txBody>
          <a:bodyPr>
            <a:normAutofit fontScale="92500"/>
          </a:bodyPr>
          <a:lstStyle/>
          <a:p>
            <a:r>
              <a:rPr lang="en-US" sz="3300" dirty="0"/>
              <a:t>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"One To Many" Responses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Acknowledge Emotion w/o Escalating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Respond Strategically, Not Emotionally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Calmly Correct Misinformation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Know When to Get Help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5324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E4D6BE-BEBB-6232-2B95-512919675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E467B51-F2CB-DBBC-15BE-435C9830B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D74A8C4-6CF6-F87D-DFC2-0F00222A2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0710B4-A2D6-CB9B-53CC-53F3CA726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488144A-3EEF-B952-B8D7-1C1AC7234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E8CD7-7480-B31A-76C2-5FAF87EA8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4942331"/>
            <a:ext cx="11477624" cy="19156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In-Person / In Your Face</a:t>
            </a:r>
            <a:br>
              <a:rPr lang="en-US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CONVERSATIONS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8309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EC6769-53C9-12F4-BB16-7ADC6338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D63681-3A1B-7770-5E42-11BBEDA47DE7}"/>
              </a:ext>
            </a:extLst>
          </p:cNvPr>
          <p:cNvSpPr txBox="1"/>
          <p:nvPr/>
        </p:nvSpPr>
        <p:spPr>
          <a:xfrm>
            <a:off x="6522399" y="1191802"/>
            <a:ext cx="5262060" cy="42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CONVERSATION TIP #1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Stay Calm &amp; Grounded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Maintain a steady, calm tone of voice and body language. Your composure can de-escalate a situation more effectively than your words.</a:t>
            </a:r>
            <a:r>
              <a:rPr lang="en-CA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705242-3AEB-D279-F77A-86A25174A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"/>
            <a:ext cx="59817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43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238D2F-FD53-E651-42AD-7DB2CFA54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EBCDC4-2BD7-4D14-E264-E5EFD3372156}"/>
              </a:ext>
            </a:extLst>
          </p:cNvPr>
          <p:cNvSpPr txBox="1"/>
          <p:nvPr/>
        </p:nvSpPr>
        <p:spPr>
          <a:xfrm>
            <a:off x="588317" y="1107004"/>
            <a:ext cx="6247911" cy="4771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CONVERSATION TIP #2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Listen First, Speak Second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the person speak without interruption.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Often, simply allowing them to vent respectfully can defuse tension before you need to say anything.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89103-B6AD-867A-BD03-2E0E68503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1355" y="0"/>
            <a:ext cx="5160645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76338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6F1599-6392-A6C2-5A0C-6641372DC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AA2EA5-95FA-A028-F75F-67C7A49EEA71}"/>
              </a:ext>
            </a:extLst>
          </p:cNvPr>
          <p:cNvSpPr txBox="1"/>
          <p:nvPr/>
        </p:nvSpPr>
        <p:spPr>
          <a:xfrm>
            <a:off x="7157663" y="875431"/>
            <a:ext cx="5034337" cy="4598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2609850" algn="l"/>
              </a:tabLst>
            </a:pP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CONVERSATION TIP #3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2609850" algn="l"/>
              </a:tabLst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Acknowledge Emotion Without Agreeing</a:t>
            </a:r>
            <a:r>
              <a:rPr lang="en-CA" sz="2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CA" sz="2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Statements like “I can see this is really frustrating for you” show empathy without conceding a point or accepting misinformation</a:t>
            </a:r>
            <a:r>
              <a:rPr lang="en-CA" sz="2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9DFACB-0F7F-A73A-380E-6A1C15B5C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6803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96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881D93-C78C-E0BB-9923-CE47BBB4B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EA2477-4903-7394-6E30-FE82A93BB34F}"/>
              </a:ext>
            </a:extLst>
          </p:cNvPr>
          <p:cNvSpPr txBox="1"/>
          <p:nvPr/>
        </p:nvSpPr>
        <p:spPr>
          <a:xfrm>
            <a:off x="835586" y="1092527"/>
            <a:ext cx="6111624" cy="4672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CONVERSATION TIP #4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Stick to the Facts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Gently but clearly correct false information using verifiable facts.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 phrases like</a:t>
            </a: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“I understand that…” or “Our records show…” can sometimes help you stay neutral and credible.</a:t>
            </a:r>
          </a:p>
        </p:txBody>
      </p:sp>
      <p:pic>
        <p:nvPicPr>
          <p:cNvPr id="3" name="Picture 2" descr="A person in a hat writing on a notebook&#10;&#10;AI-generated content may be incorrect.">
            <a:extLst>
              <a:ext uri="{FF2B5EF4-FFF2-40B4-BE49-F238E27FC236}">
                <a16:creationId xmlns:a16="http://schemas.microsoft.com/office/drawing/2014/main" id="{D6A708E0-1319-66B1-5E1C-02D78B591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50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8E8603-A2CF-DE56-C662-69A8FEDC8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60DDBC-DCE6-F623-7749-BA72C7B24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691883" cy="68802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236D5B-F7BB-AF2D-FE2E-C1DCE1CE8406}"/>
              </a:ext>
            </a:extLst>
          </p:cNvPr>
          <p:cNvSpPr txBox="1"/>
          <p:nvPr/>
        </p:nvSpPr>
        <p:spPr>
          <a:xfrm>
            <a:off x="5995737" y="1408282"/>
            <a:ext cx="6031877" cy="3750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CONVERSATION TIP #5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Take 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Bait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someone is trying to provoke you - through sarcasm, insults, or shouting - resist the urge to match their tone.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Stay professional and measured.</a:t>
            </a:r>
          </a:p>
        </p:txBody>
      </p:sp>
    </p:spTree>
    <p:extLst>
      <p:ext uri="{BB962C8B-B14F-4D97-AF65-F5344CB8AC3E}">
        <p14:creationId xmlns:p14="http://schemas.microsoft.com/office/powerpoint/2010/main" val="2803011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BB6DC4-B7A9-B305-09C5-802256685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7D5C1B5-6196-1275-E96C-9A46FE60D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D5F88D6-A0AF-6C7E-C4AE-425698704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DD2EB5-A657-0A18-E76B-D6F69B7E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11BBF-D01B-42E9-BBBD-2E6CB7FCF01E}"/>
              </a:ext>
            </a:extLst>
          </p:cNvPr>
          <p:cNvSpPr txBox="1"/>
          <p:nvPr/>
        </p:nvSpPr>
        <p:spPr>
          <a:xfrm>
            <a:off x="549120" y="1097188"/>
            <a:ext cx="5670234" cy="4434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CONVERSATION TIP #6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Boundaries Respectfully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conduct becomes abusive or disruptive, calmly state your expectations: “I’m happy to continue this conversation, but I need you to speak respectfully.”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D86EE0-3549-5AAE-B744-EA1234E12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0771" y="0"/>
            <a:ext cx="5701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018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3074B6-B7E3-A3BB-E88D-E00B1646B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89DA8-23D9-91FC-4C75-6ACF7F445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E5C95-74CB-3D70-5A4A-44C8E32C11F8}"/>
              </a:ext>
            </a:extLst>
          </p:cNvPr>
          <p:cNvSpPr txBox="1"/>
          <p:nvPr/>
        </p:nvSpPr>
        <p:spPr>
          <a:xfrm>
            <a:off x="7172325" y="1213521"/>
            <a:ext cx="4783447" cy="4504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CONVERSATION TIP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#7: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Bring in a Second Person When Needed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possible, have another staff member present - both for support and as a witness if things escalate.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979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6;p25">
            <a:extLst>
              <a:ext uri="{FF2B5EF4-FFF2-40B4-BE49-F238E27FC236}">
                <a16:creationId xmlns:a16="http://schemas.microsoft.com/office/drawing/2014/main" id="{807AADB0-B152-2CD9-00EA-77C58B31D543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" b="1481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D4008-F15D-9A6E-E9B3-1B4DFA3B2716}"/>
              </a:ext>
            </a:extLst>
          </p:cNvPr>
          <p:cNvSpPr txBox="1"/>
          <p:nvPr/>
        </p:nvSpPr>
        <p:spPr>
          <a:xfrm>
            <a:off x="6931747" y="1957862"/>
            <a:ext cx="453421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I live on the coast of British Columbia. </a:t>
            </a: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Some places look like this.</a:t>
            </a:r>
          </a:p>
        </p:txBody>
      </p:sp>
    </p:spTree>
    <p:extLst>
      <p:ext uri="{BB962C8B-B14F-4D97-AF65-F5344CB8AC3E}">
        <p14:creationId xmlns:p14="http://schemas.microsoft.com/office/powerpoint/2010/main" val="1940568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EF4C2D-96DE-620D-E455-D24734F29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1D01974-B859-7A57-251F-92067AB7C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F32723A-9B1E-4965-508B-E7E1CF24D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47F3AF-F213-89AE-CCC8-147231161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D76928-96E0-2218-0718-A27F0697A5CB}"/>
              </a:ext>
            </a:extLst>
          </p:cNvPr>
          <p:cNvSpPr txBox="1"/>
          <p:nvPr/>
        </p:nvSpPr>
        <p:spPr>
          <a:xfrm>
            <a:off x="339047" y="1260947"/>
            <a:ext cx="6624003" cy="4336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CONVERSATION TIP #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8: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Redirect to Constructive Channels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someone is demanding change or action beyond your role, explain the proper process: “The best way to raise that concern is by attending </a:t>
            </a:r>
            <a:r>
              <a:rPr lang="en-CA" sz="28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council meeting, </a:t>
            </a:r>
            <a:r>
              <a:rPr lang="en-CA" sz="2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 submitting a formal complaint.”</a:t>
            </a: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0E601D-9F33-E9C4-5FA5-DB425AB8A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774" y="0"/>
            <a:ext cx="5227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40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68B2ED-D102-BBC5-839E-3D0B086BE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85A372-32FC-F8BB-6C87-19A32FC33231}"/>
              </a:ext>
            </a:extLst>
          </p:cNvPr>
          <p:cNvSpPr txBox="1"/>
          <p:nvPr/>
        </p:nvSpPr>
        <p:spPr>
          <a:xfrm>
            <a:off x="5747657" y="1110929"/>
            <a:ext cx="5964882" cy="3940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CONVERSATION TIP #9: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Be Afraid to Pause or Walk Away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someone is yelling, refusing to calm down, or creating an unsafe environment, it’s okay to step away or call for help. Safety comes first.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04D74A-0DFA-9D78-9070-87F265DC8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82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8B28E8-A833-F0AF-6985-5A1DF964E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02B5088-901F-0BFE-625D-280DB81F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49CD665-6957-E192-6EAF-8A03CB9D0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956E48-B3C7-A606-03E6-962758F44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22856-F4CD-8C01-596F-D894BBE4961E}"/>
              </a:ext>
            </a:extLst>
          </p:cNvPr>
          <p:cNvSpPr txBox="1"/>
          <p:nvPr/>
        </p:nvSpPr>
        <p:spPr>
          <a:xfrm>
            <a:off x="571502" y="1236252"/>
            <a:ext cx="6031877" cy="4846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CONVERSATION TIP #10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Debrief After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After a difficult interaction, take a few minutes with a colleague to decompress, share what happened, and document the incident if needed. It helps with stress and improves </a:t>
            </a:r>
            <a:r>
              <a:rPr lang="en-CA" sz="28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team’s ability to handle future incidents.</a:t>
            </a: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EB28B-ACDC-E51B-8E72-BC8DA345E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9006" y="0"/>
            <a:ext cx="5081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6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D54870-EA90-4E08-BF22-5F2C58A5F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A75D08F-2190-997B-8747-E70961F9D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0EB797-BCDB-0C6B-4E54-F33413177F17}"/>
              </a:ext>
            </a:extLst>
          </p:cNvPr>
          <p:cNvSpPr txBox="1">
            <a:spLocks/>
          </p:cNvSpPr>
          <p:nvPr/>
        </p:nvSpPr>
        <p:spPr>
          <a:xfrm>
            <a:off x="638176" y="1469204"/>
            <a:ext cx="10801350" cy="4819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436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small groups, discuss </a:t>
            </a:r>
            <a:r>
              <a:rPr lang="en-US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DIFFICULT IN-PERSON CONVERSATIONS</a:t>
            </a:r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you’ve experienced or witnessed.  Pick one conversation as a “case study”, and reflecting on the 10 tips you’ve just received, discuss:</a:t>
            </a:r>
          </a:p>
          <a:p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handled well?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could have been handled differently to achieve a better outcome?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any other strategies used, and did they work?</a:t>
            </a:r>
          </a:p>
          <a:p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 a scribe to take notes, and a spokesperson to speak for your group.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FC1154-A759-37A9-F94E-F54703339467}"/>
              </a:ext>
            </a:extLst>
          </p:cNvPr>
          <p:cNvSpPr txBox="1"/>
          <p:nvPr/>
        </p:nvSpPr>
        <p:spPr>
          <a:xfrm>
            <a:off x="638176" y="515637"/>
            <a:ext cx="10458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GROUP EXERCISE #2 – CONVERSATIONS </a:t>
            </a:r>
            <a:endParaRPr lang="en-C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00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25A59-3DDA-043F-D51B-C3B31E3BE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41EA8D-E35D-1A2D-6AA1-50556128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DA6479-7C4C-8F01-FD4E-40722F717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7509" y="2782961"/>
            <a:ext cx="5986033" cy="3593592"/>
          </a:xfrm>
        </p:spPr>
        <p:txBody>
          <a:bodyPr>
            <a:normAutofit fontScale="92500"/>
          </a:bodyPr>
          <a:lstStyle/>
          <a:p>
            <a:r>
              <a:rPr lang="en-US" sz="3300" dirty="0"/>
              <a:t>IN-PERSON INTERACTIONS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Stay Calm and Grounded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Listen First; Speak Second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Acknowledge Emotion w/o Agreeing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Stick to the Facts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Don't Take the Bait</a:t>
            </a:r>
            <a:endParaRPr lang="en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A2E3DF-C9FF-1707-0003-B7D171867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782961"/>
            <a:ext cx="6096000" cy="3593592"/>
          </a:xfrm>
        </p:spPr>
        <p:txBody>
          <a:bodyPr>
            <a:normAutofit fontScale="92500"/>
          </a:bodyPr>
          <a:lstStyle/>
          <a:p>
            <a:endParaRPr lang="en-US" sz="33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Set Boundaries Respectfully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Bring in a Second Person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Redirect to Constructive Channels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Don’t be Afraid to Pause or Walk Away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Debrief After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47702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784F7E-1E8C-E468-5EDF-1E0B29C73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FC0D6CF-90CB-B003-0D04-F6A35A6A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386D46B-4F1C-6127-DE3D-93A76040B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D0BE3E-CAB9-1B7E-21D0-FB4BFD9A5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" b="46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6F4F00-6C91-B3C1-288A-B73ECC8E1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2F522-09F2-A405-AA63-E213326A1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54" y="5198724"/>
            <a:ext cx="11110491" cy="126036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Managing Controversies</a:t>
            </a:r>
          </a:p>
        </p:txBody>
      </p:sp>
    </p:spTree>
    <p:extLst>
      <p:ext uri="{BB962C8B-B14F-4D97-AF65-F5344CB8AC3E}">
        <p14:creationId xmlns:p14="http://schemas.microsoft.com/office/powerpoint/2010/main" val="2373370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BE4270-8A94-7739-00A3-E2EF0126F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FC5F29-2120-EA6B-47E9-4388C846E54F}"/>
              </a:ext>
            </a:extLst>
          </p:cNvPr>
          <p:cNvSpPr txBox="1"/>
          <p:nvPr/>
        </p:nvSpPr>
        <p:spPr>
          <a:xfrm>
            <a:off x="5034338" y="534256"/>
            <a:ext cx="6893959" cy="549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MANAGING CONTROVER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TIP #1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with Transparency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open about what’s happening, what’s known, and what’s still being decided. Avoid hiding behind jargon or vague statements.</a:t>
            </a:r>
            <a:b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Message: “We know this is an important issue for many people. That’s why we’re committed to sharing accurate, timely information as decisions are made.”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7C306-AEF4-20DB-7B99-26126999C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7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49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FFFF7-7CA1-731D-14A7-9C0D91887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D30FBE-381E-2C7B-3109-7B35E660DB3F}"/>
              </a:ext>
            </a:extLst>
          </p:cNvPr>
          <p:cNvSpPr txBox="1"/>
          <p:nvPr/>
        </p:nvSpPr>
        <p:spPr>
          <a:xfrm>
            <a:off x="300641" y="715629"/>
            <a:ext cx="6480303" cy="542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MANAGING CONTROVERSY TIP #2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Name the Emotion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Acknowledge that people are upset. It’s humanizing and shows you’re not ignoring their experience.</a:t>
            </a:r>
            <a:b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Message: </a:t>
            </a:r>
            <a:r>
              <a:rPr lang="en-CA" sz="2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“We understand that this issue has raised strong feelings in our community—and that people are worried, angry, or uncertain.”</a:t>
            </a: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27339-87BA-2786-CAE1-10FABA598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9265" y="0"/>
            <a:ext cx="5252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88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054260-44FA-2814-3CCE-745FB4D35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4AD026-49BF-F8B4-AD13-D3E4A92EDC53}"/>
              </a:ext>
            </a:extLst>
          </p:cNvPr>
          <p:cNvSpPr txBox="1"/>
          <p:nvPr/>
        </p:nvSpPr>
        <p:spPr>
          <a:xfrm>
            <a:off x="5159828" y="1071002"/>
            <a:ext cx="6824243" cy="481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2609850" algn="l"/>
              </a:tabLst>
            </a:pP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MANAGING CONTROVERSY TIP #3:  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Stick to Process</a:t>
            </a:r>
            <a:r>
              <a:rPr lang="en-CA" sz="2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CA" sz="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Stick like glue to due process!  Reinforce that there’s a clear, fair, and legal decision-making process underway.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br>
              <a:rPr lang="en-CA" sz="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Message: “We’re following the same public process that applies to all decisions like this, including public input, expert review, and council deliberation.”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636CD-A958-208A-86D8-FE15F056D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1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36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20C53B-EA2B-2049-4458-3549DE1EB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89F12E-89CB-A112-73D6-7652381447F5}"/>
              </a:ext>
            </a:extLst>
          </p:cNvPr>
          <p:cNvSpPr txBox="1"/>
          <p:nvPr/>
        </p:nvSpPr>
        <p:spPr>
          <a:xfrm>
            <a:off x="256852" y="869806"/>
            <a:ext cx="7109717" cy="479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MANAGING CONTROVERSIES TIP #4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Communicate Early &amp; Often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Silence breeds suspicion. Even if there’s no new update, say so.</a:t>
            </a:r>
            <a:b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Message: “There are no new decisions today, but we’ll continue to keep the public informed through our website, newsletters, and social media.”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AD908-1C11-BF27-D294-635A970FC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30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3CFAF1-F897-8B2F-B20C-56CF15C9B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6;p25">
            <a:extLst>
              <a:ext uri="{FF2B5EF4-FFF2-40B4-BE49-F238E27FC236}">
                <a16:creationId xmlns:a16="http://schemas.microsoft.com/office/drawing/2014/main" id="{E4D0DA34-D6AB-58B1-EB4F-AE856A49AF94}"/>
              </a:ext>
            </a:extLst>
          </p:cNvPr>
          <p:cNvPicPr preferRelativeResize="0"/>
          <p:nvPr/>
        </p:nvPicPr>
        <p:blipFill>
          <a:blip r:embed="rId2"/>
          <a:srcRect l="3065" r="3065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2882B5-6471-C84C-261F-1C1BFE948AA1}"/>
              </a:ext>
            </a:extLst>
          </p:cNvPr>
          <p:cNvSpPr txBox="1"/>
          <p:nvPr/>
        </p:nvSpPr>
        <p:spPr>
          <a:xfrm>
            <a:off x="7356296" y="2274838"/>
            <a:ext cx="44597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And some places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look like this.</a:t>
            </a:r>
          </a:p>
        </p:txBody>
      </p:sp>
    </p:spTree>
    <p:extLst>
      <p:ext uri="{BB962C8B-B14F-4D97-AF65-F5344CB8AC3E}">
        <p14:creationId xmlns:p14="http://schemas.microsoft.com/office/powerpoint/2010/main" val="1417037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52A107-95DD-9C21-B031-42EA8A046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2AD2F6-F692-8C79-A23D-2159A3C1FC2A}"/>
              </a:ext>
            </a:extLst>
          </p:cNvPr>
          <p:cNvSpPr txBox="1"/>
          <p:nvPr/>
        </p:nvSpPr>
        <p:spPr>
          <a:xfrm>
            <a:off x="4993240" y="607211"/>
            <a:ext cx="7024100" cy="533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MANAGING CONTROVERSIES TIP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#5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Clarify What You Can and Cannot Control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clear about your role. You may be a messenger, not a decision-maker.</a:t>
            </a: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Message: “My role is to make sure decision-makers have the right information - and that your voices are heard as part of that process.”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D0503-89E7-B21B-5BCF-E71AC21E6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63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29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0716AF-F2D9-4127-7BC5-61CE2273B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22DE9DF-E620-BA66-B52C-60B5396DD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655E888-72E9-5B31-9C31-1FFFF068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2E66E7-B0BB-D610-7176-96A0C8FFE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AC2284-6A57-5F9E-4705-EF838738FCAE}"/>
              </a:ext>
            </a:extLst>
          </p:cNvPr>
          <p:cNvSpPr txBox="1"/>
          <p:nvPr/>
        </p:nvSpPr>
        <p:spPr>
          <a:xfrm>
            <a:off x="391608" y="624576"/>
            <a:ext cx="6000108" cy="5936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MANAGING CONTROVERSIES TIP #6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Facilitate, Don’t Debate</a:t>
            </a:r>
            <a:endParaRPr lang="en-CA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 one-on-one arguments. Create space for community dialogue instead.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br>
              <a:rPr lang="en-CA" sz="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Message: “Let’s make sure everyone has a chance to be heard. There are a number of ways to provide input, and we’ll ensure it’s all documented for council.”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E6A0A-0DE8-147D-8C5E-0CCBCF145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800" y="0"/>
            <a:ext cx="541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842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9E47A-80F7-8546-88C6-4D90655D5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B8F17-36D5-6394-C2C6-58FF41B43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87227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C5A9A-2CED-E139-11B7-E3FA2FB8FCC5}"/>
              </a:ext>
            </a:extLst>
          </p:cNvPr>
          <p:cNvSpPr txBox="1"/>
          <p:nvPr/>
        </p:nvSpPr>
        <p:spPr>
          <a:xfrm>
            <a:off x="5095982" y="1496802"/>
            <a:ext cx="6986427" cy="4570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MANAGING CONTROVERSIES TIP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#7: </a:t>
            </a:r>
            <a:r>
              <a:rPr lang="en-CA" sz="30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“We” More Than “You” or “They”.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 sounding adversarial or blaming. Frame the issue as a shared challenge.</a:t>
            </a:r>
            <a:b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Message: “We all want what’s best for our community, even if we have different views on how to get there.”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551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AF7D72-1756-8970-00F8-6A7F8BD91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13E36E-8B46-327F-89B5-0954F2A3B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DF16D47-42ED-5121-5FAF-D01497EE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834C49-A06A-224E-21D6-549CA8B5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CDA21B-F2AE-F342-9183-3DAB570A0A5C}"/>
              </a:ext>
            </a:extLst>
          </p:cNvPr>
          <p:cNvSpPr txBox="1"/>
          <p:nvPr/>
        </p:nvSpPr>
        <p:spPr>
          <a:xfrm>
            <a:off x="339047" y="1260947"/>
            <a:ext cx="6976153" cy="5050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MANAGING CONTROVERSIES TIP #</a:t>
            </a: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8: 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Guess. Say You’ll Check. </a:t>
            </a:r>
            <a:r>
              <a:rPr lang="en-CA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you don’t know something, don’t improvise.</a:t>
            </a:r>
            <a:b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Message: </a:t>
            </a:r>
            <a:r>
              <a:rPr lang="en-CA" sz="2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“That’s a good question, and I want to make sure I give you an accurate answer. I’ll look into it and get back to you.”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6DB12B-65BC-3CCE-A144-8273F4DAD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655" y="-1"/>
            <a:ext cx="465734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728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ACF140-E440-E745-F19E-0F653B3EF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FC393A-8AC6-CBD0-A45E-5CA23179678C}"/>
              </a:ext>
            </a:extLst>
          </p:cNvPr>
          <p:cNvSpPr txBox="1"/>
          <p:nvPr/>
        </p:nvSpPr>
        <p:spPr>
          <a:xfrm>
            <a:off x="4952145" y="1179814"/>
            <a:ext cx="6996700" cy="4105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MANAGING CONTROVERSIES TIP #9: </a:t>
            </a:r>
            <a:r>
              <a:rPr lang="en-US" sz="3200" dirty="0">
                <a:solidFill>
                  <a:schemeClr val="bg1"/>
                </a:solidFill>
              </a:rPr>
              <a:t>Focus on Interests, Not Positions</a:t>
            </a:r>
            <a:endParaRPr lang="en-CA" sz="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800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</a:rPr>
              <a:t>Angry people often take rigid positions. Try to uncover the underlying interests or values.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800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</a:rPr>
              <a:t>Asking others </a:t>
            </a:r>
            <a:r>
              <a:rPr lang="en-US" sz="2800" i="1" dirty="0">
                <a:solidFill>
                  <a:schemeClr val="bg1"/>
                </a:solidFill>
              </a:rPr>
              <a:t>“What’s most important to you in this situation?”</a:t>
            </a:r>
            <a:r>
              <a:rPr lang="en-US" sz="2800" dirty="0">
                <a:solidFill>
                  <a:schemeClr val="bg1"/>
                </a:solidFill>
              </a:rPr>
              <a:t> can shift the conversation away from confrontation.</a:t>
            </a: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B71E38-B9F2-2C47-509D-F5174C80F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49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EB70DF-E401-55B6-4E72-D85142083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832B4A6-F869-23CF-F701-83002A00E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D68CAEF-A322-7908-83EA-8ED226757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B23215-126B-06D8-289A-966F5FF2D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CD4DD-ABE3-F3D2-0650-4202626E5902}"/>
              </a:ext>
            </a:extLst>
          </p:cNvPr>
          <p:cNvSpPr txBox="1"/>
          <p:nvPr/>
        </p:nvSpPr>
        <p:spPr>
          <a:xfrm>
            <a:off x="267129" y="1417980"/>
            <a:ext cx="7171362" cy="3875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MANAGING CONTROVERSIES TIP #10</a:t>
            </a:r>
            <a:r>
              <a:rPr lang="en-CA" sz="32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32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Take Care of Yourself and Your Team</a:t>
            </a:r>
            <a:endParaRPr lang="en-CA" sz="3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Controversy can burn people out. Support each other, and step away when needed.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br>
              <a:rPr lang="en-CA" sz="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CA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Message (internally): </a:t>
            </a:r>
            <a:r>
              <a:rPr lang="en-CA" sz="2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“This is a tough situation. Let’s be sure we’re checking in with each other, and sharing the load.”</a:t>
            </a:r>
            <a:endParaRPr lang="en-CA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3E5F0-3096-79A4-AAFD-43870DB18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655" y="0"/>
            <a:ext cx="4657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851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B9B5B6-5B42-CB1F-0774-621F8AA39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B5514A-8C87-E31F-CE2B-8D6F3B0D8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601264-DFA9-D556-83CB-1E2C3B54064E}"/>
              </a:ext>
            </a:extLst>
          </p:cNvPr>
          <p:cNvSpPr txBox="1">
            <a:spLocks/>
          </p:cNvSpPr>
          <p:nvPr/>
        </p:nvSpPr>
        <p:spPr>
          <a:xfrm>
            <a:off x="795528" y="2702103"/>
            <a:ext cx="10826496" cy="28253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436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Exercise #3</a:t>
            </a:r>
          </a:p>
        </p:txBody>
      </p:sp>
    </p:spTree>
    <p:extLst>
      <p:ext uri="{BB962C8B-B14F-4D97-AF65-F5344CB8AC3E}">
        <p14:creationId xmlns:p14="http://schemas.microsoft.com/office/powerpoint/2010/main" val="14163325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015C94-7E73-7794-FB68-53A3F1DFC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EC2F36-3E9B-76AB-72E5-34608D8D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7E3AE7-B856-5BD7-72BC-3E169BB6E3D5}"/>
              </a:ext>
            </a:extLst>
          </p:cNvPr>
          <p:cNvSpPr txBox="1">
            <a:spLocks/>
          </p:cNvSpPr>
          <p:nvPr/>
        </p:nvSpPr>
        <p:spPr>
          <a:xfrm>
            <a:off x="638176" y="1469204"/>
            <a:ext cx="10801350" cy="4819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436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small groups, discuss </a:t>
            </a:r>
            <a:r>
              <a:rPr lang="en-US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CONTROVERSIES</a:t>
            </a:r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you’ve experienced or witnessed.  Pick one controversy as a “case study”, and reflecting on the 10 tips you’ve just received, discuss:</a:t>
            </a:r>
          </a:p>
          <a:p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handled well?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could have been handled differently to achieve a better outcome?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any other strategies used, and did they work?</a:t>
            </a:r>
          </a:p>
          <a:p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 a scribe to take notes, and a spokesperson to speak for your group.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B880DD-C6BF-A9BA-5714-C0768A856099}"/>
              </a:ext>
            </a:extLst>
          </p:cNvPr>
          <p:cNvSpPr txBox="1"/>
          <p:nvPr/>
        </p:nvSpPr>
        <p:spPr>
          <a:xfrm>
            <a:off x="638176" y="515637"/>
            <a:ext cx="5553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GROUP EXERCISE #3</a:t>
            </a:r>
            <a:endParaRPr lang="en-C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69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1CFA8-FA38-B0A7-BA18-351FE6283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FD1BA-A244-036F-ED48-ED0A7EAE4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57FF48-DF45-D5E6-697E-8C3ECD5CB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7509" y="2782961"/>
            <a:ext cx="6006581" cy="3593592"/>
          </a:xfrm>
        </p:spPr>
        <p:txBody>
          <a:bodyPr>
            <a:normAutofit/>
          </a:bodyPr>
          <a:lstStyle/>
          <a:p>
            <a:r>
              <a:rPr lang="en-US" sz="3300" dirty="0"/>
              <a:t>MANAGING CONTROVERSIES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Lead with Transparency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Stick to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Communicate Early &amp; Frequently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Stick to the Facts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Clarify What You Can Control</a:t>
            </a:r>
            <a:endParaRPr lang="en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2B1E50-09E8-1728-D374-CA6462A12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782961"/>
            <a:ext cx="6096000" cy="3593592"/>
          </a:xfrm>
        </p:spPr>
        <p:txBody>
          <a:bodyPr>
            <a:normAutofit/>
          </a:bodyPr>
          <a:lstStyle/>
          <a:p>
            <a:endParaRPr lang="en-US" sz="33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Facilitate; Don’t Debate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 Use “We” Instead of “You” / “They”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Don’t Guess, Say You’ll Check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Focus on Interests, not Positions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Take Care of Yourself and Your Team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64442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A9ECE4-00BC-F83C-7A9E-B4182F6E1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B566343-520B-8A8E-95FF-C000C73FC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805E90-2D4B-8935-BAF4-876CEB4E8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8DB6D7-60B3-E3B8-6B39-BF4022CB7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25106"/>
            <a:ext cx="12192000" cy="378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B50AE-0103-E24E-A924-6EB115EDD0D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63167" y="1518220"/>
            <a:ext cx="10268712" cy="26880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cap="none" dirty="0"/>
              <a:t>Todd Pugh</a:t>
            </a:r>
            <a:br>
              <a:rPr lang="en-US" sz="3600" cap="none" dirty="0"/>
            </a:br>
            <a:r>
              <a:rPr lang="en-US" sz="3600" cap="none" dirty="0"/>
              <a:t>Instructor, Capilano University</a:t>
            </a:r>
            <a:br>
              <a:rPr lang="en-US" sz="3600" cap="none" dirty="0"/>
            </a:br>
            <a:r>
              <a:rPr lang="en-US" sz="3600" cap="none" dirty="0"/>
              <a:t>&amp; Executive Director, CivicInfo BC</a:t>
            </a:r>
            <a:br>
              <a:rPr lang="en-US" sz="3600" cap="none" dirty="0"/>
            </a:br>
            <a:r>
              <a:rPr lang="en-US" sz="3600" cap="none" dirty="0"/>
              <a:t>tpugh@civicinfo.bc.ca</a:t>
            </a:r>
          </a:p>
        </p:txBody>
      </p:sp>
      <p:pic>
        <p:nvPicPr>
          <p:cNvPr id="5" name="Picture 4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7064BE1E-0F51-F3C9-A07A-90ACE5D24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06" y="4219551"/>
            <a:ext cx="2947930" cy="530628"/>
          </a:xfrm>
          <a:prstGeom prst="rect">
            <a:avLst/>
          </a:prstGeom>
        </p:spPr>
      </p:pic>
      <p:pic>
        <p:nvPicPr>
          <p:cNvPr id="3" name="Picture 2" descr="Image result for capilano university logo">
            <a:extLst>
              <a:ext uri="{FF2B5EF4-FFF2-40B4-BE49-F238E27FC236}">
                <a16:creationId xmlns:a16="http://schemas.microsoft.com/office/drawing/2014/main" id="{8CB92760-DC4E-1A38-FA0C-5D03E7076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11" y="4248529"/>
            <a:ext cx="2366010" cy="501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041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417CBE-8142-5C15-BCF5-171B91A2B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6671E46-9DC7-6D9E-DAC8-5BC2A880B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BB9E8FD-8CC4-999B-9291-4D609F5EE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23235E-3C42-655E-FF85-E0A334779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82DD5F-2476-BA04-7B9A-F6B4680E5839}"/>
              </a:ext>
            </a:extLst>
          </p:cNvPr>
          <p:cNvSpPr txBox="1"/>
          <p:nvPr/>
        </p:nvSpPr>
        <p:spPr>
          <a:xfrm>
            <a:off x="358967" y="1982774"/>
            <a:ext cx="50405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BC was not always my home.  I’m originally a farm kid from rural Southwestern Ontario.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1CEA3-9F71-A5CA-EB9F-242CE23EF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911" y="0"/>
            <a:ext cx="643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71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9093E-7C3C-255A-83B0-EF648E058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70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30351-8E2B-E99C-3FF3-9D2B7150D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1439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9A72AC-2DB6-C3DA-8595-6CA1BDF4EA51}"/>
              </a:ext>
            </a:extLst>
          </p:cNvPr>
          <p:cNvSpPr txBox="1"/>
          <p:nvPr/>
        </p:nvSpPr>
        <p:spPr>
          <a:xfrm>
            <a:off x="3828902" y="652331"/>
            <a:ext cx="75695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Runaway dog. </a:t>
            </a:r>
          </a:p>
          <a:p>
            <a:pPr algn="ctr"/>
            <a:r>
              <a:rPr lang="en-C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Maximum distance from origin &amp; still visible in Beaumont, Alberta.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C9CA3C-D603-D3BE-5932-694A1F698B84}"/>
              </a:ext>
            </a:extLst>
          </p:cNvPr>
          <p:cNvSpPr txBox="1"/>
          <p:nvPr/>
        </p:nvSpPr>
        <p:spPr>
          <a:xfrm>
            <a:off x="608122" y="1206329"/>
            <a:ext cx="221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dog. Still visible.</a:t>
            </a:r>
          </a:p>
          <a:p>
            <a:pPr algn="ctr"/>
            <a: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Chatham, Ontario.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AAE2969-936F-D987-C643-E0D57124A361}"/>
              </a:ext>
            </a:extLst>
          </p:cNvPr>
          <p:cNvCxnSpPr>
            <a:cxnSpLocks/>
          </p:cNvCxnSpPr>
          <p:nvPr/>
        </p:nvCxnSpPr>
        <p:spPr>
          <a:xfrm>
            <a:off x="1511974" y="1852660"/>
            <a:ext cx="1148930" cy="18780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32A1DA1-098F-BF15-5B1C-BC6BF1BE846F}"/>
              </a:ext>
            </a:extLst>
          </p:cNvPr>
          <p:cNvCxnSpPr>
            <a:cxnSpLocks/>
          </p:cNvCxnSpPr>
          <p:nvPr/>
        </p:nvCxnSpPr>
        <p:spPr>
          <a:xfrm flipH="1">
            <a:off x="5458968" y="2340864"/>
            <a:ext cx="2075687" cy="1508760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35420E3-30BF-8B03-B890-2FFA1BDAD29F}"/>
              </a:ext>
            </a:extLst>
          </p:cNvPr>
          <p:cNvSpPr txBox="1"/>
          <p:nvPr/>
        </p:nvSpPr>
        <p:spPr>
          <a:xfrm>
            <a:off x="471487" y="5253609"/>
            <a:ext cx="11249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love visiting Alberta, Saskatchewan, and Manitoba. 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very familiar, although there are minor differences.</a:t>
            </a:r>
            <a:endParaRPr lang="en-C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096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69C8A6-1980-1C57-5ACA-7C5B0EC95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A93AEA-51B5-5E85-C236-721372ED7E45}"/>
              </a:ext>
            </a:extLst>
          </p:cNvPr>
          <p:cNvSpPr txBox="1">
            <a:spLocks/>
          </p:cNvSpPr>
          <p:nvPr/>
        </p:nvSpPr>
        <p:spPr>
          <a:xfrm>
            <a:off x="609600" y="1832540"/>
            <a:ext cx="10826496" cy="3192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436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Growing up, I received two important pieces of advice from local farmers.</a:t>
            </a:r>
          </a:p>
        </p:txBody>
      </p:sp>
    </p:spTree>
    <p:extLst>
      <p:ext uri="{BB962C8B-B14F-4D97-AF65-F5344CB8AC3E}">
        <p14:creationId xmlns:p14="http://schemas.microsoft.com/office/powerpoint/2010/main" val="493253076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AnalogousFromLightSeedRightStep">
      <a:dk1>
        <a:srgbClr val="000000"/>
      </a:dk1>
      <a:lt1>
        <a:srgbClr val="FFFFFF"/>
      </a:lt1>
      <a:dk2>
        <a:srgbClr val="3D3522"/>
      </a:dk2>
      <a:lt2>
        <a:srgbClr val="E2E6E8"/>
      </a:lt2>
      <a:accent1>
        <a:srgbClr val="C89785"/>
      </a:accent1>
      <a:accent2>
        <a:srgbClr val="B59F6F"/>
      </a:accent2>
      <a:accent3>
        <a:srgbClr val="A2A776"/>
      </a:accent3>
      <a:accent4>
        <a:srgbClr val="8AAC6A"/>
      </a:accent4>
      <a:accent5>
        <a:srgbClr val="7CAF78"/>
      </a:accent5>
      <a:accent6>
        <a:srgbClr val="6DB285"/>
      </a:accent6>
      <a:hlink>
        <a:srgbClr val="5D8A9A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2604</TotalTime>
  <Words>2159</Words>
  <Application>Microsoft Office PowerPoint</Application>
  <PresentationFormat>Widescreen</PresentationFormat>
  <Paragraphs>268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Aptos</vt:lpstr>
      <vt:lpstr>Arial</vt:lpstr>
      <vt:lpstr>Franklin Gothic Demi Cond</vt:lpstr>
      <vt:lpstr>Franklin Gothic Medium</vt:lpstr>
      <vt:lpstr>Wingdings</vt:lpstr>
      <vt:lpstr>JuxtaposeVTI</vt:lpstr>
      <vt:lpstr>MANAGING PUBLIC CONVERSATIONS &amp; CONTROVERSY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SURVIVING THE ONLINE SWAMP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  In-Person / In Your Face CONVERSATIONS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  Managing Controversies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Todd Pugh Instructor, Capilano University &amp; Executive Director, CivicInfo BC tpugh@civicinfo.bc.ca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Todd Pugh</dc:creator>
  <cp:lastModifiedBy>Todd Pugh</cp:lastModifiedBy>
  <cp:revision>45</cp:revision>
  <dcterms:created xsi:type="dcterms:W3CDTF">2024-10-01T18:28:37Z</dcterms:created>
  <dcterms:modified xsi:type="dcterms:W3CDTF">2025-05-12T15:37:01Z</dcterms:modified>
</cp:coreProperties>
</file>